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78" r:id="rId3"/>
    <p:sldId id="257" r:id="rId4"/>
    <p:sldId id="258" r:id="rId5"/>
    <p:sldId id="285" r:id="rId6"/>
    <p:sldId id="259" r:id="rId7"/>
    <p:sldId id="271" r:id="rId8"/>
    <p:sldId id="260" r:id="rId9"/>
    <p:sldId id="261" r:id="rId10"/>
    <p:sldId id="262" r:id="rId11"/>
    <p:sldId id="272" r:id="rId12"/>
    <p:sldId id="286" r:id="rId13"/>
    <p:sldId id="288" r:id="rId14"/>
    <p:sldId id="263" r:id="rId15"/>
    <p:sldId id="267" r:id="rId16"/>
    <p:sldId id="287" r:id="rId17"/>
    <p:sldId id="273" r:id="rId18"/>
    <p:sldId id="269" r:id="rId19"/>
    <p:sldId id="274" r:id="rId20"/>
    <p:sldId id="275" r:id="rId21"/>
    <p:sldId id="289" r:id="rId22"/>
    <p:sldId id="290" r:id="rId23"/>
    <p:sldId id="295" r:id="rId24"/>
    <p:sldId id="292" r:id="rId25"/>
    <p:sldId id="270" r:id="rId26"/>
    <p:sldId id="268" r:id="rId27"/>
    <p:sldId id="279" r:id="rId28"/>
    <p:sldId id="293" r:id="rId29"/>
    <p:sldId id="294" r:id="rId30"/>
    <p:sldId id="296" r:id="rId31"/>
    <p:sldId id="266" r:id="rId32"/>
    <p:sldId id="264" r:id="rId33"/>
    <p:sldId id="265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82"/>
  </p:normalViewPr>
  <p:slideViewPr>
    <p:cSldViewPr snapToGrid="0" snapToObjects="1">
      <p:cViewPr varScale="1">
        <p:scale>
          <a:sx n="95" d="100"/>
          <a:sy n="95" d="100"/>
        </p:scale>
        <p:origin x="20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251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F7AD3-21E8-3C49-8A50-99DB9BA88458}" type="datetimeFigureOut">
              <a:rPr lang="en-US" smtClean="0"/>
              <a:t>1/4/17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1FB0E-6437-2B44-911B-D7236931586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04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images.google.de</a:t>
            </a:r>
            <a:r>
              <a:rPr lang="en-US" dirty="0" smtClean="0"/>
              <a:t>/</a:t>
            </a:r>
            <a:r>
              <a:rPr lang="en-US" dirty="0" err="1" smtClean="0"/>
              <a:t>imgres?imgurl</a:t>
            </a:r>
            <a:r>
              <a:rPr lang="en-US" dirty="0" smtClean="0"/>
              <a:t>=http%3A%2F%2Fsalsahpc.indiana.edu%2Fb649proj%2Fimages%2Fproj3_LDA%2520structure.png&amp;imgrefurl=http%3A%2F%2Fsalsahpc.indiana.edu%2Fb649proj%2Fproj3.html&amp;h=369&amp;w=640&amp;tbnid=uZk8jT2V5g1fjM%3A&amp;vet=1&amp;docid=</a:t>
            </a:r>
            <a:r>
              <a:rPr lang="en-US" dirty="0" err="1" smtClean="0"/>
              <a:t>HxGnFPEpCIFArM&amp;ei</a:t>
            </a:r>
            <a:r>
              <a:rPr lang="en-US" dirty="0" smtClean="0"/>
              <a:t>=ShptWM7gKceYjwPX16mICQ&amp;tbm=</a:t>
            </a:r>
            <a:r>
              <a:rPr lang="en-US" dirty="0" err="1" smtClean="0"/>
              <a:t>isch&amp;iact</a:t>
            </a:r>
            <a:r>
              <a:rPr lang="en-US" dirty="0" smtClean="0"/>
              <a:t>=</a:t>
            </a:r>
            <a:r>
              <a:rPr lang="en-US" dirty="0" err="1" smtClean="0"/>
              <a:t>rc&amp;uact</a:t>
            </a:r>
            <a:r>
              <a:rPr lang="en-US" dirty="0" smtClean="0"/>
              <a:t>=3&amp;dur=7&amp;page=0&amp;start=0&amp;ndsp=28&amp;ved=0ahUKEwjOrbiz7KjRAhVHzGMKHddrCpEQMwgnKA0wDQ&amp;bih=772&amp;biw=1916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1FB0E-6437-2B44-911B-D723693158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26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B58D-DD8C-584D-85DD-011C24C6AFD1}" type="datetimeFigureOut">
              <a:rPr lang="en-US" smtClean="0"/>
              <a:t>1/4/17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C1E3B-1F00-3D44-95D3-72B32074793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58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B58D-DD8C-584D-85DD-011C24C6AFD1}" type="datetimeFigureOut">
              <a:rPr lang="en-US" smtClean="0"/>
              <a:t>1/4/17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C1E3B-1F00-3D44-95D3-72B32074793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2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B58D-DD8C-584D-85DD-011C24C6AFD1}" type="datetimeFigureOut">
              <a:rPr lang="en-US" smtClean="0"/>
              <a:t>1/4/17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C1E3B-1F00-3D44-95D3-72B32074793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B58D-DD8C-584D-85DD-011C24C6AFD1}" type="datetimeFigureOut">
              <a:rPr lang="en-US" smtClean="0"/>
              <a:t>1/4/17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C1E3B-1F00-3D44-95D3-72B32074793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70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B58D-DD8C-584D-85DD-011C24C6AFD1}" type="datetimeFigureOut">
              <a:rPr lang="en-US" smtClean="0"/>
              <a:t>1/4/17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C1E3B-1F00-3D44-95D3-72B32074793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01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B58D-DD8C-584D-85DD-011C24C6AFD1}" type="datetimeFigureOut">
              <a:rPr lang="en-US" smtClean="0"/>
              <a:t>1/4/17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C1E3B-1F00-3D44-95D3-72B32074793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50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B58D-DD8C-584D-85DD-011C24C6AFD1}" type="datetimeFigureOut">
              <a:rPr lang="en-US" smtClean="0"/>
              <a:t>1/4/17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C1E3B-1F00-3D44-95D3-72B32074793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17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B58D-DD8C-584D-85DD-011C24C6AFD1}" type="datetimeFigureOut">
              <a:rPr lang="en-US" smtClean="0"/>
              <a:t>1/4/17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C1E3B-1F00-3D44-95D3-72B32074793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90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B58D-DD8C-584D-85DD-011C24C6AFD1}" type="datetimeFigureOut">
              <a:rPr lang="en-US" smtClean="0"/>
              <a:t>1/4/17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C1E3B-1F00-3D44-95D3-72B32074793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6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B58D-DD8C-584D-85DD-011C24C6AFD1}" type="datetimeFigureOut">
              <a:rPr lang="en-US" smtClean="0"/>
              <a:t>1/4/17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C1E3B-1F00-3D44-95D3-72B32074793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69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B58D-DD8C-584D-85DD-011C24C6AFD1}" type="datetimeFigureOut">
              <a:rPr lang="en-US" smtClean="0"/>
              <a:t>1/4/17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C1E3B-1F00-3D44-95D3-72B32074793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4B58D-DD8C-584D-85DD-011C24C6AFD1}" type="datetimeFigureOut">
              <a:rPr lang="en-US" smtClean="0"/>
              <a:t>1/4/17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C1E3B-1F00-3D44-95D3-72B32074793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3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spot.apache.or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dd.ics.uci.edu/databases/kddcup99/kddcup99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udu-mk-1.vpc.cloudera.com:8888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kudu.apache.org/releases/0.6.0/docs/schema_design.html#primary-key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307.5675v1.pdf" TargetMode="External"/><Relationship Id="rId3" Type="http://schemas.openxmlformats.org/officeDocument/2006/relationships/hyperlink" Target="https://figshare.com/articles/_A_word_shift_graph_comparing_the_happiness_of_tweets_containing_the_word_8220_climate_8221_to_unfiltered_tweets_/1515618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balassi/packet-inspector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sD0_T2fQ7J5k7Ttx1vmAkYkMljMySgKFimm4hNVXxgA/edit" TargetMode="External"/><Relationship Id="rId4" Type="http://schemas.openxmlformats.org/officeDocument/2006/relationships/hyperlink" Target="http://research.ijcaonline.org/volume74/number17/pxc3890233.pdf" TargetMode="External"/><Relationship Id="rId5" Type="http://schemas.openxmlformats.org/officeDocument/2006/relationships/hyperlink" Target="https://www.cs.princeton.edu/~blei/papers/BleiNgJordan2003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oogle.com/document/d/12SHvTGJWtewk8CpUClOy22mh7cUow18F_Jg2ZNNE3h8/edit#heading=h.r4wlzr2ctack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US" dirty="0" smtClean="0"/>
              <a:t>Network Traffic Analysis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1655762"/>
          </a:xfrm>
        </p:spPr>
        <p:txBody>
          <a:bodyPr/>
          <a:lstStyle/>
          <a:p>
            <a:r>
              <a:rPr lang="en-US" sz="3200" dirty="0" smtClean="0"/>
              <a:t>Exploring Apache SPOT</a:t>
            </a:r>
            <a:br>
              <a:rPr lang="en-US" sz="3200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http://spot.apache.org/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570" y="3520966"/>
            <a:ext cx="4007823" cy="3337034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45" y="4500675"/>
            <a:ext cx="3102758" cy="193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1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Formats (3) : </a:t>
            </a:r>
            <a:r>
              <a:rPr lang="en-US" b="1" dirty="0" smtClean="0"/>
              <a:t>NETFLOW</a:t>
            </a:r>
            <a:endParaRPr lang="en-US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9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LDA: What and Why?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832083"/>
            <a:ext cx="8128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80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</a:t>
            </a:r>
            <a:r>
              <a:rPr lang="en-US" dirty="0"/>
              <a:t>: What and Why?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750729"/>
            <a:ext cx="83820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wrong with that?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Content inspection is expensive</a:t>
            </a:r>
          </a:p>
          <a:p>
            <a:r>
              <a:rPr lang="en-US" dirty="0" smtClean="0"/>
              <a:t>Analysis becomes language and content specific</a:t>
            </a:r>
          </a:p>
          <a:p>
            <a:r>
              <a:rPr lang="en-US" dirty="0" smtClean="0"/>
              <a:t>Only the overall content, but not the temporal patterns, </a:t>
            </a:r>
            <a:br>
              <a:rPr lang="en-US" dirty="0" smtClean="0"/>
            </a:br>
            <a:r>
              <a:rPr lang="en-US" dirty="0" smtClean="0"/>
              <a:t>are taken into account</a:t>
            </a:r>
          </a:p>
          <a:p>
            <a:r>
              <a:rPr lang="en-US" dirty="0" smtClean="0"/>
              <a:t>Topic-Models only reflect information which have been seen during training</a:t>
            </a:r>
          </a:p>
          <a:p>
            <a:r>
              <a:rPr lang="en-US" dirty="0" smtClean="0"/>
              <a:t>Topic-Models are static, real data is dynamic: CONFLICT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Goals (long term):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Use </a:t>
            </a:r>
            <a:r>
              <a:rPr lang="en-US" i="1" dirty="0" smtClean="0"/>
              <a:t>communication context</a:t>
            </a:r>
            <a:r>
              <a:rPr lang="en-US" dirty="0" smtClean="0"/>
              <a:t> </a:t>
            </a:r>
            <a:r>
              <a:rPr lang="en-US" dirty="0" smtClean="0"/>
              <a:t>information instead of </a:t>
            </a:r>
            <a:r>
              <a:rPr lang="en-US" dirty="0" smtClean="0"/>
              <a:t>just </a:t>
            </a:r>
            <a:r>
              <a:rPr lang="en-US" i="1" dirty="0" smtClean="0"/>
              <a:t>single </a:t>
            </a:r>
            <a:r>
              <a:rPr lang="en-US" i="1" dirty="0" smtClean="0"/>
              <a:t>package </a:t>
            </a:r>
            <a:r>
              <a:rPr lang="en-US" i="1" dirty="0" smtClean="0"/>
              <a:t>data</a:t>
            </a:r>
            <a:r>
              <a:rPr lang="en-US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(A</a:t>
            </a:r>
            <a:r>
              <a:rPr lang="en-US" dirty="0"/>
              <a:t>) Temporal communication networks </a:t>
            </a:r>
          </a:p>
          <a:p>
            <a:pPr marL="0" indent="0">
              <a:buNone/>
            </a:pPr>
            <a:r>
              <a:rPr lang="en-US" dirty="0" smtClean="0"/>
              <a:t>	(B) </a:t>
            </a:r>
            <a:r>
              <a:rPr lang="en-US" dirty="0" err="1" smtClean="0"/>
              <a:t>Vectorization</a:t>
            </a:r>
            <a:r>
              <a:rPr lang="en-US" dirty="0" smtClean="0"/>
              <a:t> of measured traffic data + clustering</a:t>
            </a:r>
            <a:r>
              <a:rPr lang="en-US" b="1" dirty="0" smtClean="0"/>
              <a:t> (OPEN TASK)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Consider additional communication layers:</a:t>
            </a:r>
          </a:p>
          <a:p>
            <a:pPr lvl="1"/>
            <a:r>
              <a:rPr lang="en-US" dirty="0" smtClean="0"/>
              <a:t>Syslog data</a:t>
            </a:r>
            <a:endParaRPr lang="en-US" dirty="0" smtClean="0"/>
          </a:p>
          <a:p>
            <a:pPr lvl="1"/>
            <a:r>
              <a:rPr lang="en-US" dirty="0" smtClean="0"/>
              <a:t>Webserver </a:t>
            </a:r>
            <a:r>
              <a:rPr lang="en-US" dirty="0" smtClean="0"/>
              <a:t>logs</a:t>
            </a:r>
            <a:endParaRPr lang="en-US" dirty="0" smtClean="0"/>
          </a:p>
          <a:p>
            <a:pPr lvl="1"/>
            <a:r>
              <a:rPr lang="en-US" dirty="0" smtClean="0"/>
              <a:t>Cloudera Manager events</a:t>
            </a:r>
          </a:p>
          <a:p>
            <a:pPr lvl="1"/>
            <a:r>
              <a:rPr lang="en-US" dirty="0" smtClean="0"/>
              <a:t>Cloudera Navigator events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2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Activities	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 </a:t>
            </a:r>
            <a:r>
              <a:rPr lang="en-US" dirty="0" smtClean="0"/>
              <a:t>data pipelines:</a:t>
            </a:r>
            <a:endParaRPr lang="en-US" dirty="0" smtClean="0"/>
          </a:p>
          <a:p>
            <a:pPr lvl="1"/>
            <a:r>
              <a:rPr lang="en-US" dirty="0" smtClean="0"/>
              <a:t>Kafka =&gt; Spark =&gt; HDFS =&gt; Notebook</a:t>
            </a:r>
          </a:p>
          <a:p>
            <a:pPr lvl="1"/>
            <a:r>
              <a:rPr lang="en-US" dirty="0" smtClean="0"/>
              <a:t>Kafka =&gt; Spark =&gt; Kudu</a:t>
            </a:r>
          </a:p>
          <a:p>
            <a:pPr lvl="1"/>
            <a:r>
              <a:rPr lang="en-US" dirty="0" smtClean="0"/>
              <a:t>Kudu =&gt; Spark =&gt; HDFS =&gt; (Notebook)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Create reference data sets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Scenario A: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Terragen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Terrasort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(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Huge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Batch-Workload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Scenario B: HDFS PUT,GET; HUE </a:t>
            </a:r>
            <a:r>
              <a:rPr lang="en-US" dirty="0" smtClean="0">
                <a:latin typeface="+mj-lt"/>
              </a:rPr>
              <a:t>(Interactive </a:t>
            </a:r>
            <a:r>
              <a:rPr lang="en-US" dirty="0">
                <a:latin typeface="+mj-lt"/>
              </a:rPr>
              <a:t>Workload)</a:t>
            </a:r>
          </a:p>
          <a:p>
            <a:pPr lvl="1"/>
            <a:r>
              <a:rPr lang="en-US" dirty="0" smtClean="0"/>
              <a:t>Scenario C: Idle cluster </a:t>
            </a:r>
            <a:r>
              <a:rPr lang="en-US" dirty="0" smtClean="0">
                <a:latin typeface="+mj-lt"/>
              </a:rPr>
              <a:t>(Vacation time)</a:t>
            </a:r>
          </a:p>
          <a:p>
            <a:pPr lvl="1"/>
            <a:r>
              <a:rPr lang="en-US" dirty="0" smtClean="0"/>
              <a:t>Scenario D: Kafka =&gt; Spark =&gt; Kudu </a:t>
            </a:r>
            <a:r>
              <a:rPr lang="en-US" dirty="0" smtClean="0">
                <a:latin typeface="+mj-lt"/>
              </a:rPr>
              <a:t>(Realistic production Workload)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Scenario E: Twitter =&gt; Spark =&gt; Kudu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(Realistic production Workload)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6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0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A: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TERRAGEN</a:t>
            </a:r>
          </a:p>
          <a:p>
            <a:pPr marL="0" indent="0">
              <a:buNone/>
            </a:pPr>
            <a:r>
              <a:rPr lang="en-US" dirty="0" smtClean="0"/>
              <a:t>TERRASORT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152" y="1318437"/>
            <a:ext cx="7283824" cy="553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6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Data for Scenario B: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KDD Cup data set (see Sean's Book - chap.5) in: </a:t>
            </a:r>
          </a:p>
          <a:p>
            <a:pPr marL="0" indent="0">
              <a:buNone/>
            </a:pPr>
            <a:r>
              <a:rPr lang="en-US" dirty="0" smtClean="0"/>
              <a:t>	node: kudu-mk-5.vpc.cloudera.com</a:t>
            </a:r>
            <a:br>
              <a:rPr lang="en-US" dirty="0" smtClean="0"/>
            </a:br>
            <a:r>
              <a:rPr lang="en-US" dirty="0" smtClean="0"/>
              <a:t>	path: /root/</a:t>
            </a:r>
            <a:r>
              <a:rPr lang="en-US" dirty="0" err="1" smtClean="0"/>
              <a:t>kddcup.data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Downloaded from: </a:t>
            </a:r>
            <a:r>
              <a:rPr lang="en-US" dirty="0" smtClean="0">
                <a:hlinkClick r:id="rId2"/>
              </a:rPr>
              <a:t>http://kdd.ics.uci.edu/databases/kddcup99/kddcup99.html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15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Data for Scenario C: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54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Quick-Links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http://kudu-mk-1.vpc.cloudera.com:8888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7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387" y="0"/>
            <a:ext cx="9988613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</a:t>
            </a:r>
            <a:r>
              <a:rPr lang="en-US" dirty="0" smtClean="0"/>
              <a:t>E: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IDLE CLUSTER </a:t>
            </a:r>
            <a:r>
              <a:rPr lang="en-US" dirty="0" smtClean="0">
                <a:solidFill>
                  <a:srgbClr val="FFC000"/>
                </a:solidFill>
              </a:rPr>
              <a:t>(with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dirty="0" smtClean="0">
                <a:solidFill>
                  <a:srgbClr val="FFC000"/>
                </a:solidFill>
              </a:rPr>
              <a:t>some suspicious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dirty="0" smtClean="0">
                <a:solidFill>
                  <a:srgbClr val="FFC000"/>
                </a:solidFill>
              </a:rPr>
              <a:t>activity in </a:t>
            </a:r>
            <a:r>
              <a:rPr lang="en-US" dirty="0" smtClean="0">
                <a:solidFill>
                  <a:srgbClr val="FFC000"/>
                </a:solidFill>
              </a:rPr>
              <a:t>the</a:t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dirty="0" smtClean="0">
                <a:solidFill>
                  <a:srgbClr val="FFC000"/>
                </a:solidFill>
              </a:rPr>
              <a:t>background</a:t>
            </a:r>
            <a:r>
              <a:rPr lang="en-US" dirty="0" smtClean="0">
                <a:solidFill>
                  <a:srgbClr val="FFC000"/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387" y="0"/>
            <a:ext cx="9988613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Guess???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2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Approach: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Snaffer</a:t>
            </a:r>
            <a:r>
              <a:rPr lang="en-US" dirty="0" smtClean="0"/>
              <a:t> we ingest PCAP data on all nodes in a consistent way</a:t>
            </a:r>
          </a:p>
          <a:p>
            <a:pPr lvl="1"/>
            <a:r>
              <a:rPr lang="en-US" dirty="0" smtClean="0"/>
              <a:t>Define cluster-wide unique capture-episodes</a:t>
            </a:r>
          </a:p>
          <a:p>
            <a:pPr lvl="1"/>
            <a:r>
              <a:rPr lang="en-US" dirty="0" smtClean="0"/>
              <a:t>Start and stop capture process with timer </a:t>
            </a:r>
          </a:p>
          <a:p>
            <a:pPr lvl="1"/>
            <a:r>
              <a:rPr lang="en-US" dirty="0" smtClean="0"/>
              <a:t>Store PCAP data in AVRO format</a:t>
            </a:r>
          </a:p>
          <a:p>
            <a:pPr lvl="1"/>
            <a:r>
              <a:rPr lang="en-US" dirty="0" smtClean="0"/>
              <a:t>Create a HIVE table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Create the temporal communication network, using </a:t>
            </a:r>
            <a:r>
              <a:rPr lang="en-US" dirty="0" err="1" smtClean="0"/>
              <a:t>HiveQL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Import data into </a:t>
            </a:r>
            <a:r>
              <a:rPr lang="en-US" dirty="0" err="1" smtClean="0"/>
              <a:t>Gephi</a:t>
            </a:r>
            <a:r>
              <a:rPr lang="en-US" dirty="0" smtClean="0"/>
              <a:t> to draw the graph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108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10058400" cy="6133434"/>
          </a:xfrm>
          <a:prstGeom prst="rect">
            <a:avLst/>
          </a:prstGeom>
        </p:spPr>
      </p:pic>
      <p:sp>
        <p:nvSpPr>
          <p:cNvPr id="2" name="Abgerundetes Rechteck 1"/>
          <p:cNvSpPr/>
          <p:nvPr/>
        </p:nvSpPr>
        <p:spPr>
          <a:xfrm>
            <a:off x="569167" y="1604866"/>
            <a:ext cx="10235682" cy="46839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/>
          <p:cNvSpPr/>
          <p:nvPr/>
        </p:nvSpPr>
        <p:spPr>
          <a:xfrm>
            <a:off x="6158207" y="503855"/>
            <a:ext cx="2995126" cy="22393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/>
          <p:cNvSpPr/>
          <p:nvPr/>
        </p:nvSpPr>
        <p:spPr>
          <a:xfrm>
            <a:off x="4537787" y="945504"/>
            <a:ext cx="2995126" cy="22393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/>
          <p:cNvSpPr txBox="1"/>
          <p:nvPr/>
        </p:nvSpPr>
        <p:spPr>
          <a:xfrm>
            <a:off x="5182319" y="1950099"/>
            <a:ext cx="34070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Collect events</a:t>
            </a:r>
          </a:p>
          <a:p>
            <a:r>
              <a:rPr lang="en-US" dirty="0" smtClean="0"/>
              <a:t>- Create communication network</a:t>
            </a:r>
          </a:p>
          <a:p>
            <a:r>
              <a:rPr lang="en-US" dirty="0" smtClean="0"/>
              <a:t>- Analyze communication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24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10058400" cy="613343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237598" y="2772031"/>
            <a:ext cx="1048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Packets are </a:t>
            </a:r>
            <a:br>
              <a:rPr lang="en-US" sz="1400" dirty="0" smtClean="0">
                <a:solidFill>
                  <a:srgbClr val="FF0000"/>
                </a:solidFill>
              </a:rPr>
            </a:br>
            <a:r>
              <a:rPr lang="en-US" sz="1400" dirty="0" smtClean="0">
                <a:solidFill>
                  <a:srgbClr val="FF0000"/>
                </a:solidFill>
              </a:rPr>
              <a:t>events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413379" y="2341985"/>
            <a:ext cx="3004457" cy="2407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5237582" y="3066717"/>
            <a:ext cx="1804340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Grouping in Hive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gives networks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00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204" y="276925"/>
            <a:ext cx="5950136" cy="4746251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187" y="1690688"/>
            <a:ext cx="7081609" cy="481768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Oval 2"/>
          <p:cNvSpPr/>
          <p:nvPr/>
        </p:nvSpPr>
        <p:spPr>
          <a:xfrm>
            <a:off x="6979298" y="5243804"/>
            <a:ext cx="307910" cy="279918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798294" y="5523722"/>
            <a:ext cx="3270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Download as CSV using headers,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which fit to </a:t>
            </a:r>
            <a:r>
              <a:rPr lang="en-US" dirty="0" err="1" smtClean="0">
                <a:solidFill>
                  <a:srgbClr val="FF0000"/>
                </a:solidFill>
              </a:rPr>
              <a:t>Gephi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/>
          <p:cNvCxnSpPr/>
          <p:nvPr/>
        </p:nvCxnSpPr>
        <p:spPr>
          <a:xfrm flipV="1">
            <a:off x="4002833" y="5383763"/>
            <a:ext cx="2892489" cy="31724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Notes on Event </a:t>
            </a:r>
            <a:r>
              <a:rPr lang="en-US" dirty="0" smtClean="0"/>
              <a:t>Processing: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Kafka</a:t>
            </a:r>
            <a:r>
              <a:rPr lang="en-US" dirty="0" smtClean="0"/>
              <a:t> gives an order only within a partition</a:t>
            </a:r>
          </a:p>
          <a:p>
            <a:pPr lvl="1"/>
            <a:r>
              <a:rPr lang="en-US" dirty="0" smtClean="0"/>
              <a:t>Post-processing in Spark </a:t>
            </a:r>
            <a:r>
              <a:rPr lang="en-US" dirty="0" smtClean="0"/>
              <a:t>required</a:t>
            </a:r>
            <a:endParaRPr lang="en-US" dirty="0" smtClean="0"/>
          </a:p>
          <a:p>
            <a:r>
              <a:rPr lang="en-US" b="1" dirty="0" err="1" smtClean="0"/>
              <a:t>HBase</a:t>
            </a:r>
            <a:r>
              <a:rPr lang="en-US" dirty="0" smtClean="0"/>
              <a:t> sorts rows by key</a:t>
            </a:r>
          </a:p>
          <a:p>
            <a:pPr lvl="1"/>
            <a:r>
              <a:rPr lang="en-US" dirty="0" smtClean="0"/>
              <a:t>Table design is now strictly time related, which is not a very universal approach.</a:t>
            </a:r>
          </a:p>
          <a:p>
            <a:r>
              <a:rPr lang="en-US" b="1" dirty="0" smtClean="0">
                <a:hlinkClick r:id="rId2"/>
              </a:rPr>
              <a:t>Kudu</a:t>
            </a:r>
            <a:r>
              <a:rPr lang="en-US" dirty="0" smtClean="0">
                <a:hlinkClick r:id="rId2"/>
              </a:rPr>
              <a:t> uses Primary Keys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Each </a:t>
            </a:r>
            <a:r>
              <a:rPr lang="en-US" dirty="0"/>
              <a:t>Kudu table must declare a primary key comprised of one or more columns. Primary key columns must be </a:t>
            </a:r>
            <a:r>
              <a:rPr lang="en-US" b="1" dirty="0"/>
              <a:t>non-</a:t>
            </a:r>
            <a:r>
              <a:rPr lang="en-US" b="1" dirty="0" err="1"/>
              <a:t>nullable</a:t>
            </a:r>
            <a:r>
              <a:rPr lang="en-US" dirty="0"/>
              <a:t>, and may not be a </a:t>
            </a:r>
            <a:r>
              <a:rPr lang="en-US" dirty="0" err="1"/>
              <a:t>boolean</a:t>
            </a:r>
            <a:r>
              <a:rPr lang="en-US" dirty="0"/>
              <a:t> or floating-point type. </a:t>
            </a:r>
            <a:r>
              <a:rPr lang="en-US" i="1" dirty="0"/>
              <a:t>Every row in a table must have a unique set of values for its primary key columns. </a:t>
            </a:r>
            <a:r>
              <a:rPr lang="en-US" dirty="0"/>
              <a:t>As with a traditional RDBMS, primary key selection is critical to ensuring performant database </a:t>
            </a:r>
            <a:r>
              <a:rPr lang="en-US" dirty="0" smtClean="0"/>
              <a:t>operations.</a:t>
            </a:r>
            <a:br>
              <a:rPr lang="en-US" dirty="0" smtClean="0"/>
            </a:br>
            <a:r>
              <a:rPr lang="en-US" b="1" i="1" dirty="0" smtClean="0"/>
              <a:t>But</a:t>
            </a:r>
            <a:r>
              <a:rPr lang="en-US" b="1" i="1" dirty="0" smtClean="0"/>
              <a:t>: </a:t>
            </a:r>
            <a:r>
              <a:rPr lang="en-US" i="1" dirty="0" smtClean="0">
                <a:solidFill>
                  <a:srgbClr val="FF0000"/>
                </a:solidFill>
              </a:rPr>
              <a:t>Events have timestamps which are </a:t>
            </a:r>
            <a:r>
              <a:rPr lang="en-US" b="1" i="1" dirty="0" smtClean="0">
                <a:solidFill>
                  <a:srgbClr val="FF0000"/>
                </a:solidFill>
              </a:rPr>
              <a:t>not</a:t>
            </a:r>
            <a:r>
              <a:rPr lang="en-US" i="1" dirty="0" smtClean="0">
                <a:solidFill>
                  <a:srgbClr val="FF0000"/>
                </a:solidFill>
              </a:rPr>
              <a:t> really unique </a:t>
            </a:r>
            <a:r>
              <a:rPr lang="en-US" i="1" dirty="0" smtClean="0">
                <a:solidFill>
                  <a:srgbClr val="FF0000"/>
                </a:solidFill>
              </a:rPr>
              <a:t>!!!</a:t>
            </a:r>
            <a:br>
              <a:rPr lang="en-US" i="1" dirty="0" smtClean="0">
                <a:solidFill>
                  <a:srgbClr val="FF0000"/>
                </a:solidFill>
              </a:rPr>
            </a:b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Solution: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Primary key includes sensor-id, metric-id, timestamp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08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Analysis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Time evolution of the network properties</a:t>
            </a:r>
          </a:p>
          <a:p>
            <a:pPr lvl="1"/>
            <a:r>
              <a:rPr lang="en-US" dirty="0" smtClean="0"/>
              <a:t>Topology</a:t>
            </a:r>
          </a:p>
          <a:p>
            <a:pPr lvl="1"/>
            <a:r>
              <a:rPr lang="en-US" dirty="0" smtClean="0"/>
              <a:t>Topological </a:t>
            </a:r>
            <a:r>
              <a:rPr lang="en-US" dirty="0" smtClean="0"/>
              <a:t>node </a:t>
            </a:r>
            <a:r>
              <a:rPr lang="en-US" dirty="0" smtClean="0"/>
              <a:t>properties</a:t>
            </a:r>
          </a:p>
          <a:p>
            <a:pPr lvl="1"/>
            <a:endParaRPr lang="en-US" dirty="0"/>
          </a:p>
          <a:p>
            <a:r>
              <a:rPr lang="en-US" dirty="0"/>
              <a:t>Entropy of Temporal </a:t>
            </a:r>
            <a:r>
              <a:rPr lang="en-US" dirty="0" smtClean="0"/>
              <a:t>Network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arxiv.org/pdf/1307.5675v1.pdf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Word Shift </a:t>
            </a:r>
            <a:r>
              <a:rPr lang="en-US" dirty="0" smtClean="0"/>
              <a:t>Graph</a:t>
            </a:r>
          </a:p>
          <a:p>
            <a:pPr lvl="1"/>
            <a:r>
              <a:rPr lang="en-US" dirty="0"/>
              <a:t>Illustrates the model stability over time</a:t>
            </a:r>
          </a:p>
          <a:p>
            <a:pPr lvl="1"/>
            <a:r>
              <a:rPr lang="en-US" dirty="0">
                <a:hlinkClick r:id="rId3"/>
              </a:rPr>
              <a:t>https://figshare.com/articles/_A_word_shift_graph_comparing_the_happiness_of_tweets_containing_the_word_8220_climate_8221_to_unfiltered_tweets_/</a:t>
            </a:r>
            <a:r>
              <a:rPr lang="en-US" dirty="0" smtClean="0">
                <a:hlinkClick r:id="rId3"/>
              </a:rPr>
              <a:t>1515618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0502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Engineering (1)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Kafka </a:t>
            </a:r>
            <a:r>
              <a:rPr lang="en-US" dirty="0" smtClean="0"/>
              <a:t>Setup</a:t>
            </a:r>
          </a:p>
          <a:p>
            <a:pPr lvl="1"/>
            <a:r>
              <a:rPr lang="en-US" dirty="0" smtClean="0"/>
              <a:t>Since auto—topic </a:t>
            </a:r>
            <a:r>
              <a:rPr lang="en-US" dirty="0"/>
              <a:t>generation is not </a:t>
            </a:r>
            <a:r>
              <a:rPr lang="en-US" dirty="0" smtClean="0"/>
              <a:t>recommended:</a:t>
            </a:r>
          </a:p>
          <a:p>
            <a:pPr lvl="2"/>
            <a:r>
              <a:rPr lang="en-US" dirty="0" smtClean="0"/>
              <a:t>Which </a:t>
            </a:r>
            <a:r>
              <a:rPr lang="en-US" dirty="0"/>
              <a:t>topics do we need</a:t>
            </a:r>
            <a:r>
              <a:rPr lang="en-US" dirty="0" smtClean="0"/>
              <a:t>?</a:t>
            </a:r>
          </a:p>
          <a:p>
            <a:r>
              <a:rPr lang="en-US" dirty="0" err="1"/>
              <a:t>SNAProfiler</a:t>
            </a:r>
            <a:endParaRPr lang="en-US" dirty="0"/>
          </a:p>
          <a:p>
            <a:pPr lvl="1"/>
            <a:r>
              <a:rPr lang="en-US" dirty="0"/>
              <a:t>SQL for Network creation</a:t>
            </a:r>
          </a:p>
          <a:p>
            <a:pPr lvl="1"/>
            <a:r>
              <a:rPr lang="en-US" dirty="0" smtClean="0"/>
              <a:t>Topology-inspection </a:t>
            </a:r>
            <a:r>
              <a:rPr lang="en-US" dirty="0"/>
              <a:t>per time slice</a:t>
            </a:r>
          </a:p>
          <a:p>
            <a:pPr lvl="1"/>
            <a:endParaRPr lang="en-US" dirty="0"/>
          </a:p>
          <a:p>
            <a:r>
              <a:rPr lang="en-US" dirty="0" smtClean="0"/>
              <a:t>Use the “Envelop” library:</a:t>
            </a:r>
            <a:endParaRPr lang="en-US" dirty="0"/>
          </a:p>
          <a:p>
            <a:pPr lvl="1"/>
            <a:r>
              <a:rPr lang="en-US" dirty="0"/>
              <a:t>Allows us to hook in the </a:t>
            </a:r>
            <a:r>
              <a:rPr lang="en-US" dirty="0" err="1"/>
              <a:t>SNAProfiler</a:t>
            </a:r>
            <a:r>
              <a:rPr lang="en-US" dirty="0"/>
              <a:t> component as a JAR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9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Engineering (2)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more data </a:t>
            </a:r>
            <a:r>
              <a:rPr lang="en-US" dirty="0"/>
              <a:t>sources according to inspection methods</a:t>
            </a:r>
          </a:p>
          <a:p>
            <a:r>
              <a:rPr lang="en-US" dirty="0"/>
              <a:t>Define </a:t>
            </a:r>
            <a:r>
              <a:rPr lang="en-US" dirty="0" smtClean="0"/>
              <a:t>AVRO and </a:t>
            </a:r>
            <a:r>
              <a:rPr lang="en-US" dirty="0"/>
              <a:t>SOLR schema </a:t>
            </a:r>
          </a:p>
          <a:p>
            <a:r>
              <a:rPr lang="en-US" dirty="0" smtClean="0"/>
              <a:t>Implement automatic </a:t>
            </a:r>
            <a:r>
              <a:rPr lang="en-US" dirty="0"/>
              <a:t>dataset </a:t>
            </a:r>
            <a:r>
              <a:rPr lang="en-US" dirty="0" err="1" smtClean="0"/>
              <a:t>initalization</a:t>
            </a:r>
            <a:r>
              <a:rPr lang="en-US" dirty="0" smtClean="0"/>
              <a:t> </a:t>
            </a:r>
            <a:r>
              <a:rPr lang="en-US" dirty="0"/>
              <a:t>/ </a:t>
            </a:r>
            <a:r>
              <a:rPr lang="en-US" dirty="0" smtClean="0"/>
              <a:t>validation</a:t>
            </a:r>
          </a:p>
          <a:p>
            <a:endParaRPr lang="en-US" dirty="0"/>
          </a:p>
          <a:p>
            <a:r>
              <a:rPr lang="en-US" dirty="0"/>
              <a:t>Time Slice Preparation </a:t>
            </a:r>
          </a:p>
          <a:p>
            <a:pPr lvl="1"/>
            <a:r>
              <a:rPr lang="en-US" dirty="0"/>
              <a:t>Complementary to TIMESERIES presentation </a:t>
            </a:r>
            <a:endParaRPr lang="en-US" dirty="0" smtClean="0"/>
          </a:p>
          <a:p>
            <a:pPr lvl="1"/>
            <a:r>
              <a:rPr lang="en-US" dirty="0" smtClean="0"/>
              <a:t>KAFKA </a:t>
            </a:r>
            <a:r>
              <a:rPr lang="en-US" dirty="0"/>
              <a:t>=&gt; </a:t>
            </a:r>
            <a:r>
              <a:rPr lang="en-US" dirty="0" err="1" smtClean="0"/>
              <a:t>HBase</a:t>
            </a:r>
            <a:endParaRPr lang="en-US" dirty="0"/>
          </a:p>
          <a:p>
            <a:pPr lvl="1"/>
            <a:r>
              <a:rPr lang="en-US" dirty="0"/>
              <a:t>App—</a:t>
            </a:r>
            <a:r>
              <a:rPr lang="en-US" dirty="0" err="1"/>
              <a:t>controled</a:t>
            </a:r>
            <a:r>
              <a:rPr lang="en-US" dirty="0"/>
              <a:t> time slice management:</a:t>
            </a:r>
          </a:p>
          <a:p>
            <a:pPr lvl="2"/>
            <a:r>
              <a:rPr lang="en-US" dirty="0"/>
              <a:t>(K,V) : (EXP_METRIC_TS, </a:t>
            </a:r>
            <a:r>
              <a:rPr lang="en-US" dirty="0" err="1"/>
              <a:t>NETWORKDATA_as_edgelist</a:t>
            </a:r>
            <a:r>
              <a:rPr lang="en-US" dirty="0"/>
              <a:t>) 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7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Apache SPOT?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Formerly known as ONI</a:t>
            </a:r>
          </a:p>
          <a:p>
            <a:r>
              <a:rPr lang="en-US" dirty="0" smtClean="0"/>
              <a:t>Initiative of Cloudera, Intel, and </a:t>
            </a:r>
            <a:r>
              <a:rPr lang="en-US" dirty="0" smtClean="0"/>
              <a:t>partners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Focus on </a:t>
            </a:r>
            <a:r>
              <a:rPr lang="en-US" b="1" dirty="0" smtClean="0"/>
              <a:t>Cybersecurity</a:t>
            </a:r>
          </a:p>
          <a:p>
            <a:pPr lvl="1"/>
            <a:r>
              <a:rPr lang="en-US" dirty="0" smtClean="0"/>
              <a:t>Common data </a:t>
            </a:r>
            <a:r>
              <a:rPr lang="en-US" dirty="0" smtClean="0"/>
              <a:t>formats for advanced analytics</a:t>
            </a:r>
            <a:endParaRPr lang="en-US" dirty="0" smtClean="0"/>
          </a:p>
          <a:p>
            <a:pPr lvl="1"/>
            <a:r>
              <a:rPr lang="en-US" dirty="0" smtClean="0"/>
              <a:t>Reliable and robust data </a:t>
            </a:r>
            <a:r>
              <a:rPr lang="en-US" dirty="0" smtClean="0"/>
              <a:t>(ingestion) pipelines</a:t>
            </a:r>
            <a:endParaRPr lang="en-US" dirty="0" smtClean="0"/>
          </a:p>
          <a:p>
            <a:pPr lvl="1"/>
            <a:r>
              <a:rPr lang="en-US" dirty="0" smtClean="0"/>
              <a:t>Repeatable and reliable analysis and modeling procedures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91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10058400" cy="613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1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 One: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a common DSP model</a:t>
            </a:r>
            <a:r>
              <a:rPr lang="en-US" dirty="0"/>
              <a:t> </a:t>
            </a:r>
            <a:r>
              <a:rPr lang="en-US" dirty="0" smtClean="0"/>
              <a:t>(data science process model)</a:t>
            </a:r>
          </a:p>
          <a:p>
            <a:r>
              <a:rPr lang="en-US" dirty="0" smtClean="0"/>
              <a:t>Use CDH default tools and gain experience</a:t>
            </a:r>
          </a:p>
          <a:p>
            <a:r>
              <a:rPr lang="en-US" dirty="0" smtClean="0"/>
              <a:t>Work with Kafka (for input) and Hive tables (for input and output)</a:t>
            </a:r>
          </a:p>
          <a:p>
            <a:r>
              <a:rPr lang="en-US" dirty="0" smtClean="0"/>
              <a:t>Implement a dataset profiling procedure, using Spark</a:t>
            </a:r>
          </a:p>
          <a:p>
            <a:r>
              <a:rPr lang="en-US" dirty="0" smtClean="0"/>
              <a:t>Present results, using Jupiter notebook</a:t>
            </a:r>
          </a:p>
          <a:p>
            <a:r>
              <a:rPr lang="en-US" dirty="0" smtClean="0"/>
              <a:t>Increase functionality and knowledge by doing small iterations</a:t>
            </a:r>
          </a:p>
          <a:p>
            <a:r>
              <a:rPr lang="en-US" dirty="0" smtClean="0"/>
              <a:t>Share code and knowledge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65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Results: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We organized our work in </a:t>
            </a:r>
            <a:r>
              <a:rPr lang="en-US" dirty="0" smtClean="0"/>
              <a:t>4 </a:t>
            </a:r>
            <a:r>
              <a:rPr lang="en-US" dirty="0" smtClean="0"/>
              <a:t>phases:</a:t>
            </a:r>
          </a:p>
          <a:p>
            <a:pPr lvl="1"/>
            <a:r>
              <a:rPr lang="en-US" dirty="0" smtClean="0"/>
              <a:t>Data and domain inspection + solution proposals</a:t>
            </a:r>
          </a:p>
          <a:p>
            <a:pPr lvl="1"/>
            <a:r>
              <a:rPr lang="en-US" dirty="0" smtClean="0"/>
              <a:t>Environment setup</a:t>
            </a:r>
          </a:p>
          <a:p>
            <a:pPr lvl="2"/>
            <a:r>
              <a:rPr lang="en-US" dirty="0" smtClean="0"/>
              <a:t>Tool centric: </a:t>
            </a:r>
            <a:r>
              <a:rPr lang="en-US" dirty="0" err="1" smtClean="0"/>
              <a:t>Jupyter</a:t>
            </a:r>
            <a:r>
              <a:rPr lang="en-US" dirty="0" smtClean="0"/>
              <a:t>, Eclipse, </a:t>
            </a:r>
            <a:r>
              <a:rPr lang="en-US" dirty="0" err="1" smtClean="0"/>
              <a:t>IntlliJ</a:t>
            </a:r>
            <a:r>
              <a:rPr lang="en-US" dirty="0" smtClean="0"/>
              <a:t>, </a:t>
            </a:r>
            <a:r>
              <a:rPr lang="en-US" dirty="0" err="1" smtClean="0"/>
              <a:t>CloudCat</a:t>
            </a:r>
            <a:r>
              <a:rPr lang="en-US" dirty="0" smtClean="0"/>
              <a:t> cluster, </a:t>
            </a:r>
            <a:r>
              <a:rPr lang="en-US" dirty="0" err="1" smtClean="0"/>
              <a:t>Git</a:t>
            </a:r>
            <a:r>
              <a:rPr lang="en-US" dirty="0" smtClean="0"/>
              <a:t> repository </a:t>
            </a:r>
          </a:p>
          <a:p>
            <a:pPr lvl="2"/>
            <a:r>
              <a:rPr lang="en-US" dirty="0" smtClean="0"/>
              <a:t>Data centric:, Data collector tool, Demo data generation, Data formats</a:t>
            </a:r>
          </a:p>
          <a:p>
            <a:pPr lvl="1"/>
            <a:r>
              <a:rPr lang="en-US" dirty="0" smtClean="0"/>
              <a:t>Data capturing and data generation</a:t>
            </a:r>
          </a:p>
          <a:p>
            <a:pPr lvl="1"/>
            <a:r>
              <a:rPr lang="en-US" dirty="0" smtClean="0"/>
              <a:t>Analyzing the data in a well defined </a:t>
            </a:r>
            <a:r>
              <a:rPr lang="en-US" dirty="0" smtClean="0"/>
              <a:t>environment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Dev-Results </a:t>
            </a:r>
            <a:r>
              <a:rPr lang="en-US" dirty="0" smtClean="0"/>
              <a:t>are available in </a:t>
            </a:r>
            <a:r>
              <a:rPr lang="en-US" dirty="0" err="1" smtClean="0"/>
              <a:t>Git</a:t>
            </a:r>
            <a:r>
              <a:rPr lang="en-US" dirty="0" smtClean="0"/>
              <a:t> repos: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github.mtv.cloudera.com/kamir/Snaffer</a:t>
            </a:r>
          </a:p>
          <a:p>
            <a:pPr lvl="1"/>
            <a:r>
              <a:rPr lang="en-US" dirty="0" smtClean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github.com/mbalassi/packet-inspector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Increased </a:t>
            </a:r>
            <a:r>
              <a:rPr lang="en-US" dirty="0" smtClean="0"/>
              <a:t>functionality and knowledge by doing small iterations</a:t>
            </a:r>
          </a:p>
          <a:p>
            <a:r>
              <a:rPr lang="en-US" dirty="0" smtClean="0"/>
              <a:t>Shared </a:t>
            </a:r>
            <a:r>
              <a:rPr lang="en-US" dirty="0" smtClean="0"/>
              <a:t>code and knowledge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84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https://docs.google.com/document/d/12SHvTGJWtewk8CpUClOy22mh7cUow18F_Jg2ZNNE3h8/edit#heading=h.r4wlzr2ctack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https://docs.google.com/document/d/1sD0_T2fQ7J5k7Ttx1vmAkYkMljMySgKFimm4hNVXxgA/edit#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http://research.ijcaonline.org/volume74/number17/pxc3890233.pdf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https://www.cs.princeton.edu/~blei/papers/BleiNgJordan2003.pdf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ONI-Data Ingestion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Details </a:t>
            </a:r>
            <a:r>
              <a:rPr lang="en-US" dirty="0" smtClean="0"/>
              <a:t>have been investigated by </a:t>
            </a:r>
            <a:r>
              <a:rPr lang="en-US" i="1" dirty="0" smtClean="0"/>
              <a:t>application team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10" y="2717254"/>
            <a:ext cx="10058400" cy="357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20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ONI-Data Ingestion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25" y="1940034"/>
            <a:ext cx="6513576" cy="44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50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ONI-ML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Implementation of LDA algorithm on 3 data sources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PROXY</a:t>
            </a:r>
          </a:p>
          <a:p>
            <a:pPr lvl="1"/>
            <a:r>
              <a:rPr lang="en-US" dirty="0" smtClean="0"/>
              <a:t>DNS</a:t>
            </a:r>
          </a:p>
          <a:p>
            <a:pPr lvl="1"/>
            <a:r>
              <a:rPr lang="en-US" dirty="0" smtClean="0"/>
              <a:t>NETFLOW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3962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81" y="-562303"/>
            <a:ext cx="9205437" cy="7420303"/>
          </a:xfrm>
        </p:spPr>
      </p:pic>
    </p:spTree>
    <p:extLst>
      <p:ext uri="{BB962C8B-B14F-4D97-AF65-F5344CB8AC3E}">
        <p14:creationId xmlns:p14="http://schemas.microsoft.com/office/powerpoint/2010/main" val="73552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Formats (1) : </a:t>
            </a:r>
            <a:r>
              <a:rPr lang="en-US" b="1" dirty="0" smtClean="0"/>
              <a:t>DNS</a:t>
            </a:r>
            <a:endParaRPr lang="en-US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42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Formats (2) : </a:t>
            </a:r>
            <a:r>
              <a:rPr lang="en-US" b="1" dirty="0" smtClean="0"/>
              <a:t>PROXY</a:t>
            </a:r>
            <a:endParaRPr lang="en-US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637</Words>
  <Application>Microsoft Macintosh PowerPoint</Application>
  <PresentationFormat>Breitbild</PresentationFormat>
  <Paragraphs>147</Paragraphs>
  <Slides>33</Slides>
  <Notes>1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7" baseType="lpstr">
      <vt:lpstr>Calibri</vt:lpstr>
      <vt:lpstr>Calibri Light</vt:lpstr>
      <vt:lpstr>Arial</vt:lpstr>
      <vt:lpstr>Office-Design</vt:lpstr>
      <vt:lpstr>Network Traffic Analysis </vt:lpstr>
      <vt:lpstr>Quick-Links</vt:lpstr>
      <vt:lpstr>What is Apache SPOT?</vt:lpstr>
      <vt:lpstr>ONI-Data Ingestion</vt:lpstr>
      <vt:lpstr>ONI-Data Ingestion</vt:lpstr>
      <vt:lpstr>ONI-ML</vt:lpstr>
      <vt:lpstr>PowerPoint-Präsentation</vt:lpstr>
      <vt:lpstr>The Data Formats (1) : DNS</vt:lpstr>
      <vt:lpstr>The Data Formats (2) : PROXY</vt:lpstr>
      <vt:lpstr>The Data Formats (3) : NETFLOW</vt:lpstr>
      <vt:lpstr>LDA: What and Why?</vt:lpstr>
      <vt:lpstr>LDA: What and Why?</vt:lpstr>
      <vt:lpstr>What is wrong with that?</vt:lpstr>
      <vt:lpstr>Our Goals (long term):</vt:lpstr>
      <vt:lpstr>Our Activities </vt:lpstr>
      <vt:lpstr>Results</vt:lpstr>
      <vt:lpstr>Scenario A:</vt:lpstr>
      <vt:lpstr>Test Data for Scenario B:</vt:lpstr>
      <vt:lpstr>Test Data for Scenario C:</vt:lpstr>
      <vt:lpstr>Scenario E:</vt:lpstr>
      <vt:lpstr>Your Guess???</vt:lpstr>
      <vt:lpstr>Our Approach:</vt:lpstr>
      <vt:lpstr>PowerPoint-Präsentation</vt:lpstr>
      <vt:lpstr>PowerPoint-Präsentation</vt:lpstr>
      <vt:lpstr>PowerPoint-Präsentation</vt:lpstr>
      <vt:lpstr>General Notes on Event Processing:</vt:lpstr>
      <vt:lpstr>Further Analysis</vt:lpstr>
      <vt:lpstr>Further Engineering (1)</vt:lpstr>
      <vt:lpstr>Further Engineering (2)</vt:lpstr>
      <vt:lpstr>PowerPoint-Präsentation</vt:lpstr>
      <vt:lpstr>Milestone One:</vt:lpstr>
      <vt:lpstr>Our Results: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Traffic Analysis</dc:title>
  <dc:creator>Mirko  Kampf</dc:creator>
  <cp:lastModifiedBy>Mirko  Kampf</cp:lastModifiedBy>
  <cp:revision>28</cp:revision>
  <dcterms:created xsi:type="dcterms:W3CDTF">2016-11-09T09:57:35Z</dcterms:created>
  <dcterms:modified xsi:type="dcterms:W3CDTF">2017-01-04T17:02:35Z</dcterms:modified>
</cp:coreProperties>
</file>